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5" r:id="rId4"/>
    <p:sldId id="258" r:id="rId5"/>
    <p:sldId id="276" r:id="rId6"/>
    <p:sldId id="263" r:id="rId7"/>
    <p:sldId id="277" r:id="rId8"/>
    <p:sldId id="262" r:id="rId9"/>
    <p:sldId id="265" r:id="rId10"/>
    <p:sldId id="266" r:id="rId11"/>
    <p:sldId id="267" r:id="rId12"/>
    <p:sldId id="274" r:id="rId13"/>
    <p:sldId id="278" r:id="rId14"/>
    <p:sldId id="268" r:id="rId15"/>
    <p:sldId id="279" r:id="rId16"/>
    <p:sldId id="269" r:id="rId17"/>
    <p:sldId id="280" r:id="rId18"/>
    <p:sldId id="281" r:id="rId19"/>
    <p:sldId id="271" r:id="rId20"/>
    <p:sldId id="259" r:id="rId21"/>
    <p:sldId id="260" r:id="rId22"/>
    <p:sldId id="270" r:id="rId23"/>
    <p:sldId id="272" r:id="rId24"/>
    <p:sldId id="273" r:id="rId25"/>
    <p:sldId id="282" r:id="rId26"/>
    <p:sldId id="283" r:id="rId27"/>
    <p:sldId id="284" r:id="rId28"/>
    <p:sldId id="261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517"/>
    <a:srgbClr val="192833"/>
    <a:srgbClr val="89C6C5"/>
    <a:srgbClr val="B2D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369" autoAdjust="0"/>
  </p:normalViewPr>
  <p:slideViewPr>
    <p:cSldViewPr snapToGrid="0">
      <p:cViewPr>
        <p:scale>
          <a:sx n="60" d="100"/>
          <a:sy n="60" d="100"/>
        </p:scale>
        <p:origin x="916" y="-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B8B9E-2535-43A7-AA6F-3EB5D99114AC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038-66D8-473A-810F-239E5CDAE4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47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A0A78-96FF-41C2-95F4-EA80E6132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2EB2D-F489-46F8-A219-0868B1450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DB75-6F1B-489E-AF54-C522D241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46EC6-2510-4EC3-85E5-3AC5931D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399AA-E687-4DF1-80A9-6D146137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16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2437-8E22-4B6B-A295-5E79BF46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7B5FD-811C-41C2-90F6-5E11930E4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2A3F3-3004-45F3-B616-08933C1C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1767E-2CEF-4E19-9F61-888CD2C4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2851-F437-40B0-AC12-521E7177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01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29742-4B04-4497-A50E-4A8C038E8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1C184-93A1-4126-A16B-4D09EAD93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47EE-D66B-48B2-9FC3-9DBA71D9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EFD2F-D346-4E36-AA23-48B6AC7F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68511-45BC-4281-91DB-E7FF46AF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7DD0-D3EB-4B82-B1F1-BFBAFCE7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DEA0F-4D68-4EB5-93CE-70373FE7C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B81C4-576B-4360-85BF-38DAADCB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B524F-86A2-4B95-A209-D32D7547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6BF43-8C70-4DF1-A34B-82ECFD76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45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E523-BF94-4141-BB4A-94581262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C9F80-584C-4076-A62B-66952EBD7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67FB-B8B8-49B9-84D7-29178E46B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3EC91-BE46-4E04-8FB2-59815E27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C8816-066D-4AB2-B3B4-5752CBD9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10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ACA20-C073-4617-B306-CD71D6B4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85504-C132-45A5-8574-A62EE75AA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24341-0305-458F-B6CF-693E1EDED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9AA7-8F3F-46C6-B0E7-5333F9A6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B0980-A822-4E18-B51B-4B3CF8BE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A1D02-2953-4AD0-BA55-6FF85E6C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2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0FCF-18C5-45D6-A26D-7F44B515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A3742-2A7D-4F50-B96D-C7F02675B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B509E-1A06-4DDA-97FD-9761415B5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E8A4D-537F-4D32-967D-87B08E780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9BFA22-6B14-4D84-AFE9-F64A20F22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DD89F2-CF52-4D15-A88C-C0EE9314B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0605F-DE33-4FE1-A5A4-596E2FB9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9D64-63E7-4D78-A178-2A442227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23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2F10-C496-4A83-9541-A0F267AC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3ACAB-C276-4479-9ABF-77341B19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D00C6-C75A-4359-B184-99BC3B41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3E685-244E-4B62-B2FC-1CC03E33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65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7C4C12-79F3-43CC-9DCA-975FC6A2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FCBA4-A63A-44E6-91A1-6D4DFC77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647E6-3925-4D46-AF6B-E07BB02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69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7332-82E6-4B68-BEC6-6F226EBA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2EDA0-8706-4B1D-958C-C9492751A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B0ACB-A602-4EE3-A0FC-22705165A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6A03F-E09D-47C3-8DAB-8BEA0C99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B63FE-C283-41B8-A470-42D40563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93796-BCCA-4F02-A775-0E5BE067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00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1335-7069-4E7E-BF9B-C49A7E67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6A92C0-1B8A-480D-959B-A9D080615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4EE8E-0262-465C-B237-55F01CE5A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D2DB9-D681-41AC-9D99-0B31E4C7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0199F-63F4-4088-B74F-0DC20DF1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83C90-F3DC-415D-9A46-9BE290CB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414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C20B4F-C26C-40D5-AA5D-605EBAC6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CF395-C4A1-4636-B413-B10B3CEC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C7605-4AE7-4D10-BE46-C0D45B50B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DAF8B-62AE-44B9-B8B4-9B1E992D8C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7EAB0-A730-4030-9EF9-611151093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62AA6-BA6B-4731-A5AB-C655FF09E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FDF76-817C-436B-B234-5B4D4A58B5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91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sychology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dit.com/r/astrology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A19480-80A4-461E-9262-CD967461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1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C04E15-708B-40F3-8479-4D586A775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/>
          <a:stretch/>
        </p:blipFill>
        <p:spPr>
          <a:xfrm>
            <a:off x="491744" y="3662851"/>
            <a:ext cx="11306361" cy="3239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218593-B4C1-4009-940E-16D3DA2C2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/>
          <a:stretch/>
        </p:blipFill>
        <p:spPr>
          <a:xfrm>
            <a:off x="615051" y="361071"/>
            <a:ext cx="11132098" cy="3202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2CE303-705A-45A2-9DEA-B62BF3D11CF4}"/>
              </a:ext>
            </a:extLst>
          </p:cNvPr>
          <p:cNvSpPr/>
          <p:nvPr/>
        </p:nvSpPr>
        <p:spPr>
          <a:xfrm>
            <a:off x="3586240" y="61980"/>
            <a:ext cx="5521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B95517"/>
                </a:solidFill>
              </a:rPr>
              <a:t>Difference in subreddits' in </a:t>
            </a:r>
            <a:r>
              <a:rPr lang="ru-RU" sz="2000" b="1" dirty="0">
                <a:solidFill>
                  <a:srgbClr val="192833"/>
                </a:solidFill>
              </a:rPr>
              <a:t>number of comments</a:t>
            </a:r>
            <a:endParaRPr lang="ru-RU" sz="2000" b="1" dirty="0">
              <a:solidFill>
                <a:srgbClr val="B9551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12C9D-AC89-4041-BC7D-054B3047A121}"/>
              </a:ext>
            </a:extLst>
          </p:cNvPr>
          <p:cNvSpPr/>
          <p:nvPr/>
        </p:nvSpPr>
        <p:spPr>
          <a:xfrm>
            <a:off x="4549260" y="3386032"/>
            <a:ext cx="3595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B95517"/>
                </a:solidFill>
              </a:rPr>
              <a:t>Difference in subreddits' in </a:t>
            </a:r>
            <a:r>
              <a:rPr lang="en-GB" sz="2000" b="1" dirty="0">
                <a:solidFill>
                  <a:srgbClr val="192833"/>
                </a:solidFill>
              </a:rPr>
              <a:t>ups</a:t>
            </a:r>
            <a:endParaRPr lang="ru-RU" sz="2000" b="1" dirty="0">
              <a:solidFill>
                <a:srgbClr val="192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88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38425-3D45-4233-8549-7863AA36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4E5154-F9C0-40D1-8FF0-82058CFEA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b="2999"/>
          <a:stretch/>
        </p:blipFill>
        <p:spPr>
          <a:xfrm>
            <a:off x="157089" y="308776"/>
            <a:ext cx="11877822" cy="63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1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8D591A-4D04-49EC-A785-2DF94A95E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6"/>
          <a:stretch/>
        </p:blipFill>
        <p:spPr>
          <a:xfrm>
            <a:off x="1233707" y="937540"/>
            <a:ext cx="9724586" cy="12078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DC0867-BAF8-4550-98E9-3179FC375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712" y="2299329"/>
            <a:ext cx="7094576" cy="1161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A85C27-DE74-4E11-803F-1BC81B1F0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973" y="3674232"/>
            <a:ext cx="8036311" cy="1344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CC489E-942D-46C5-91BD-CF53366B6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432" y="5158709"/>
            <a:ext cx="7181391" cy="138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B97AA8-070A-46E4-ACFF-80215765EEDB}"/>
              </a:ext>
            </a:extLst>
          </p:cNvPr>
          <p:cNvSpPr txBox="1"/>
          <p:nvPr/>
        </p:nvSpPr>
        <p:spPr>
          <a:xfrm>
            <a:off x="4570520" y="-28451"/>
            <a:ext cx="3301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B95517"/>
                </a:solidFill>
              </a:rPr>
              <a:t>Evaluation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3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1D383A-27E5-4E0B-979B-781495E7EFDE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Modeling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96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1367EF9-9A0A-4B09-BFE9-9E64E0D19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93213"/>
              </p:ext>
            </p:extLst>
          </p:nvPr>
        </p:nvGraphicFramePr>
        <p:xfrm>
          <a:off x="560360" y="1599434"/>
          <a:ext cx="11071280" cy="4638019"/>
        </p:xfrm>
        <a:graphic>
          <a:graphicData uri="http://schemas.openxmlformats.org/drawingml/2006/table">
            <a:tbl>
              <a:tblPr firstRow="1" firstCol="1" lastCol="1" bandRow="1">
                <a:tableStyleId>{1E171933-4619-4E11-9A3F-F7608DF75F80}</a:tableStyleId>
              </a:tblPr>
              <a:tblGrid>
                <a:gridCol w="1425526">
                  <a:extLst>
                    <a:ext uri="{9D8B030D-6E8A-4147-A177-3AD203B41FA5}">
                      <a16:colId xmlns:a16="http://schemas.microsoft.com/office/drawing/2014/main" val="2047328799"/>
                    </a:ext>
                  </a:extLst>
                </a:gridCol>
                <a:gridCol w="1964788">
                  <a:extLst>
                    <a:ext uri="{9D8B030D-6E8A-4147-A177-3AD203B41FA5}">
                      <a16:colId xmlns:a16="http://schemas.microsoft.com/office/drawing/2014/main" val="1254817686"/>
                    </a:ext>
                  </a:extLst>
                </a:gridCol>
                <a:gridCol w="2227385">
                  <a:extLst>
                    <a:ext uri="{9D8B030D-6E8A-4147-A177-3AD203B41FA5}">
                      <a16:colId xmlns:a16="http://schemas.microsoft.com/office/drawing/2014/main" val="3258815134"/>
                    </a:ext>
                  </a:extLst>
                </a:gridCol>
                <a:gridCol w="1083212">
                  <a:extLst>
                    <a:ext uri="{9D8B030D-6E8A-4147-A177-3AD203B41FA5}">
                      <a16:colId xmlns:a16="http://schemas.microsoft.com/office/drawing/2014/main" val="3451066755"/>
                    </a:ext>
                  </a:extLst>
                </a:gridCol>
                <a:gridCol w="1261403">
                  <a:extLst>
                    <a:ext uri="{9D8B030D-6E8A-4147-A177-3AD203B41FA5}">
                      <a16:colId xmlns:a16="http://schemas.microsoft.com/office/drawing/2014/main" val="2739432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4183100917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3813850842"/>
                    </a:ext>
                  </a:extLst>
                </a:gridCol>
                <a:gridCol w="900338">
                  <a:extLst>
                    <a:ext uri="{9D8B030D-6E8A-4147-A177-3AD203B41FA5}">
                      <a16:colId xmlns:a16="http://schemas.microsoft.com/office/drawing/2014/main" val="594177204"/>
                    </a:ext>
                  </a:extLst>
                </a:gridCol>
              </a:tblGrid>
              <a:tr h="164839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dirty="0">
                          <a:effectLst/>
                        </a:rPr>
                        <a:t>Vectorizer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dirty="0">
                          <a:effectLst/>
                        </a:rPr>
                        <a:t>Model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dirty="0" err="1">
                          <a:effectLst/>
                        </a:rPr>
                        <a:t>Cross_val_scores</a:t>
                      </a:r>
                      <a:endParaRPr lang="en-GB" sz="1800" dirty="0">
                        <a:effectLst/>
                      </a:endParaRPr>
                    </a:p>
                    <a:p>
                      <a:pPr algn="l" fontAlgn="ctr"/>
                      <a:r>
                        <a:rPr lang="en-GB" sz="1800" dirty="0">
                          <a:effectLst/>
                        </a:rPr>
                        <a:t>train (accuracy)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dirty="0">
                          <a:effectLst/>
                        </a:rPr>
                        <a:t>Train accuracy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dirty="0">
                          <a:effectLst/>
                        </a:rPr>
                        <a:t>Test accuracy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dirty="0">
                          <a:effectLst/>
                        </a:rPr>
                        <a:t>Test precision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dirty="0">
                          <a:effectLst/>
                        </a:rPr>
                        <a:t>Test recall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dirty="0">
                          <a:effectLst/>
                        </a:rPr>
                        <a:t>Test f1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C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425326"/>
                  </a:ext>
                </a:extLst>
              </a:tr>
              <a:tr h="99654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>
                          <a:effectLst/>
                        </a:rPr>
                        <a:t>TfidfVectorizer</a:t>
                      </a:r>
                      <a:endParaRPr lang="en-GB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>
                          <a:effectLst/>
                        </a:rPr>
                        <a:t>MultinomialNB</a:t>
                      </a:r>
                      <a:endParaRPr lang="en-GB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effectLst/>
                        </a:rPr>
                        <a:t>0.902, 0.927, 0.915, 0.909, 0.884</a:t>
                      </a:r>
                      <a:endParaRPr lang="ru-RU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effectLst/>
                        </a:rPr>
                        <a:t>0.993</a:t>
                      </a:r>
                      <a:endParaRPr lang="ru-RU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dirty="0">
                          <a:effectLst/>
                        </a:rPr>
                        <a:t>0.921</a:t>
                      </a:r>
                      <a:endParaRPr lang="ru-RU" sz="16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effectLst/>
                        </a:rPr>
                        <a:t>0.984</a:t>
                      </a:r>
                      <a:endParaRPr lang="ru-RU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effectLst/>
                        </a:rPr>
                        <a:t>0.837</a:t>
                      </a:r>
                      <a:endParaRPr lang="ru-RU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effectLst/>
                        </a:rPr>
                        <a:t>0.904</a:t>
                      </a:r>
                      <a:endParaRPr lang="ru-RU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1464255"/>
                  </a:ext>
                </a:extLst>
              </a:tr>
              <a:tr h="99654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dirty="0" err="1">
                          <a:solidFill>
                            <a:srgbClr val="B95517"/>
                          </a:solidFill>
                          <a:effectLst/>
                        </a:rPr>
                        <a:t>TfidfVectorizer</a:t>
                      </a:r>
                      <a:endParaRPr lang="en-GB" sz="16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dirty="0" err="1">
                          <a:solidFill>
                            <a:srgbClr val="B95517"/>
                          </a:solidFill>
                          <a:effectLst/>
                        </a:rPr>
                        <a:t>LogisticRegression</a:t>
                      </a:r>
                      <a:endParaRPr lang="en-GB" sz="16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dirty="0">
                          <a:solidFill>
                            <a:srgbClr val="B95517"/>
                          </a:solidFill>
                          <a:effectLst/>
                        </a:rPr>
                        <a:t>0.97, 0.933, 0.945, 0.957, 0.896</a:t>
                      </a:r>
                      <a:endParaRPr lang="ru-RU" sz="16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solidFill>
                            <a:srgbClr val="B95517"/>
                          </a:solidFill>
                          <a:effectLst/>
                        </a:rPr>
                        <a:t>0.998</a:t>
                      </a:r>
                      <a:endParaRPr lang="ru-RU" sz="1600" b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solidFill>
                            <a:srgbClr val="B95517"/>
                          </a:solidFill>
                          <a:effectLst/>
                        </a:rPr>
                        <a:t>0.945</a:t>
                      </a:r>
                      <a:endParaRPr lang="ru-RU" sz="1600" b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solidFill>
                            <a:srgbClr val="B95517"/>
                          </a:solidFill>
                          <a:effectLst/>
                        </a:rPr>
                        <a:t>0.924</a:t>
                      </a:r>
                      <a:endParaRPr lang="ru-RU" sz="1600" b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dirty="0">
                          <a:solidFill>
                            <a:srgbClr val="B95517"/>
                          </a:solidFill>
                          <a:effectLst/>
                        </a:rPr>
                        <a:t>0.956</a:t>
                      </a:r>
                      <a:endParaRPr lang="ru-RU" sz="16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dirty="0">
                          <a:solidFill>
                            <a:srgbClr val="B95517"/>
                          </a:solidFill>
                          <a:effectLst/>
                        </a:rPr>
                        <a:t>0.94</a:t>
                      </a:r>
                      <a:endParaRPr lang="ru-RU" sz="16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03037"/>
                  </a:ext>
                </a:extLst>
              </a:tr>
              <a:tr h="99654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>
                          <a:effectLst/>
                        </a:rPr>
                        <a:t>TfidfVectorizer</a:t>
                      </a:r>
                      <a:endParaRPr lang="en-GB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>
                          <a:effectLst/>
                        </a:rPr>
                        <a:t>KNeighborsClassifier</a:t>
                      </a:r>
                      <a:endParaRPr lang="en-GB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effectLst/>
                        </a:rPr>
                        <a:t>0.866, 0.89, 0.909, 0.884, 0.878</a:t>
                      </a:r>
                      <a:endParaRPr lang="ru-RU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effectLst/>
                        </a:rPr>
                        <a:t>0.913</a:t>
                      </a:r>
                      <a:endParaRPr lang="ru-RU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effectLst/>
                        </a:rPr>
                        <a:t>0.904</a:t>
                      </a:r>
                      <a:endParaRPr lang="ru-RU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effectLst/>
                        </a:rPr>
                        <a:t>0.965</a:t>
                      </a:r>
                      <a:endParaRPr lang="ru-RU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>
                          <a:effectLst/>
                        </a:rPr>
                        <a:t>0.815</a:t>
                      </a:r>
                      <a:endParaRPr lang="ru-RU" sz="16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dirty="0">
                          <a:effectLst/>
                        </a:rPr>
                        <a:t>0.883</a:t>
                      </a:r>
                      <a:endParaRPr lang="ru-RU" sz="16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871538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55AA79-0BC4-481C-8748-E75C51874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65019"/>
              </p:ext>
            </p:extLst>
          </p:nvPr>
        </p:nvGraphicFramePr>
        <p:xfrm>
          <a:off x="3216812" y="198461"/>
          <a:ext cx="5688037" cy="1249680"/>
        </p:xfrm>
        <a:graphic>
          <a:graphicData uri="http://schemas.openxmlformats.org/drawingml/2006/table">
            <a:tbl>
              <a:tblPr firstRow="1" firstCol="1" lastCol="1" bandRow="1">
                <a:tableStyleId>{2D5ABB26-0587-4C30-8999-92F81FD0307C}</a:tableStyleId>
              </a:tblPr>
              <a:tblGrid>
                <a:gridCol w="5688037">
                  <a:extLst>
                    <a:ext uri="{9D8B030D-6E8A-4147-A177-3AD203B41FA5}">
                      <a16:colId xmlns:a16="http://schemas.microsoft.com/office/drawing/2014/main" val="3390126261"/>
                    </a:ext>
                  </a:extLst>
                </a:gridCol>
              </a:tblGrid>
              <a:tr h="99654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dirty="0" err="1">
                          <a:solidFill>
                            <a:srgbClr val="B95517"/>
                          </a:solidFill>
                          <a:effectLst/>
                        </a:rPr>
                        <a:t>TfidfVectorizer</a:t>
                      </a:r>
                      <a:endParaRPr lang="en-GB" sz="24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GB" sz="2400" b="1" dirty="0" err="1">
                          <a:solidFill>
                            <a:srgbClr val="B95517"/>
                          </a:solidFill>
                          <a:effectLst/>
                        </a:rPr>
                        <a:t>LogisticRegression</a:t>
                      </a:r>
                      <a:endParaRPr lang="en-GB" sz="2400" b="1" dirty="0">
                        <a:solidFill>
                          <a:srgbClr val="B95517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2800" b="0" dirty="0">
                          <a:solidFill>
                            <a:srgbClr val="1928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07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31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220ED1-63B2-42E8-B42D-5AAC13479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5" y="1146637"/>
            <a:ext cx="6543263" cy="484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FC8C7-38A8-40C2-A3B2-C0C2D1E8C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48" y="229212"/>
            <a:ext cx="4539608" cy="334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09FCE-D340-4C46-BB42-BA45029AA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48" y="3571055"/>
            <a:ext cx="3925194" cy="33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02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D5484BC-5785-4414-9AEE-08C23C3EF386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Word coefficients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6485B-7302-499B-85B3-FCC29FA7E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Table 16">
            <a:extLst>
              <a:ext uri="{FF2B5EF4-FFF2-40B4-BE49-F238E27FC236}">
                <a16:creationId xmlns:a16="http://schemas.microsoft.com/office/drawing/2014/main" id="{5D79DD97-9A0F-4E1A-9921-8B84055806E0}"/>
              </a:ext>
            </a:extLst>
          </p:cNvPr>
          <p:cNvGraphicFramePr>
            <a:graphicFrameLocks noGrp="1"/>
          </p:cNvGraphicFramePr>
          <p:nvPr/>
        </p:nvGraphicFramePr>
        <p:xfrm>
          <a:off x="3945206" y="425026"/>
          <a:ext cx="4229950" cy="6314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8943">
                  <a:extLst>
                    <a:ext uri="{9D8B030D-6E8A-4147-A177-3AD203B41FA5}">
                      <a16:colId xmlns:a16="http://schemas.microsoft.com/office/drawing/2014/main" val="2518303256"/>
                    </a:ext>
                  </a:extLst>
                </a:gridCol>
                <a:gridCol w="1294130">
                  <a:extLst>
                    <a:ext uri="{9D8B030D-6E8A-4147-A177-3AD203B41FA5}">
                      <a16:colId xmlns:a16="http://schemas.microsoft.com/office/drawing/2014/main" val="2478325575"/>
                    </a:ext>
                  </a:extLst>
                </a:gridCol>
                <a:gridCol w="1486877">
                  <a:extLst>
                    <a:ext uri="{9D8B030D-6E8A-4147-A177-3AD203B41FA5}">
                      <a16:colId xmlns:a16="http://schemas.microsoft.com/office/drawing/2014/main" val="2228258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word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coef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exp_coef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4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chart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-2.601682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0.074149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683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moon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-2.584769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0.075414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41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house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-2.293753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0.100887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664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sign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-2.131883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0.118614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38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effectLst/>
                        </a:rPr>
                        <a:t>know</a:t>
                      </a:r>
                      <a:endParaRPr lang="en-GB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-1.943406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0.143215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504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solidFill>
                            <a:srgbClr val="B95517"/>
                          </a:solidFill>
                          <a:effectLst/>
                        </a:rPr>
                        <a:t>saturn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-1.714446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0.180063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09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planets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-1.673879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0.187518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126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solidFill>
                            <a:srgbClr val="B95517"/>
                          </a:solidFill>
                          <a:effectLst/>
                        </a:rPr>
                        <a:t>venus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-1.646902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0.192646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044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effectLst/>
                        </a:rPr>
                        <a:t>placements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-1.471980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0.229471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153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like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-1.425828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0.240309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057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mars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-1.415241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0.242867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0069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signs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-1.285386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0.276544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87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aspects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-1.277923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0.278615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487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think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-1.239005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0.289672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34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sun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-1.220196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0.295172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82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19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04E19-04B9-4C3C-AF8D-50B0BC4D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13">
            <a:extLst>
              <a:ext uri="{FF2B5EF4-FFF2-40B4-BE49-F238E27FC236}">
                <a16:creationId xmlns:a16="http://schemas.microsoft.com/office/drawing/2014/main" id="{44F85F6F-37C1-46F3-A7F2-C79695BAA29F}"/>
              </a:ext>
            </a:extLst>
          </p:cNvPr>
          <p:cNvGraphicFramePr>
            <a:graphicFrameLocks noGrp="1"/>
          </p:cNvGraphicFramePr>
          <p:nvPr/>
        </p:nvGraphicFramePr>
        <p:xfrm>
          <a:off x="4053059" y="382824"/>
          <a:ext cx="3757381" cy="630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6371">
                  <a:extLst>
                    <a:ext uri="{9D8B030D-6E8A-4147-A177-3AD203B41FA5}">
                      <a16:colId xmlns:a16="http://schemas.microsoft.com/office/drawing/2014/main" val="2327126975"/>
                    </a:ext>
                  </a:extLst>
                </a:gridCol>
                <a:gridCol w="1216343">
                  <a:extLst>
                    <a:ext uri="{9D8B030D-6E8A-4147-A177-3AD203B41FA5}">
                      <a16:colId xmlns:a16="http://schemas.microsoft.com/office/drawing/2014/main" val="5267147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34381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word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coef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exp_coef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37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brain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1.825749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6.207442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18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effectLst/>
                        </a:rPr>
                        <a:t>study</a:t>
                      </a:r>
                      <a:endParaRPr lang="en-GB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1.793729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6.011832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76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effectLst/>
                        </a:rPr>
                        <a:t>covid</a:t>
                      </a:r>
                      <a:endParaRPr lang="en-GB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1.593490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4.920891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4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solidFill>
                            <a:srgbClr val="B95517"/>
                          </a:solidFill>
                          <a:effectLst/>
                        </a:rPr>
                        <a:t>psychreg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1.192753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3.296143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385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effectLst/>
                        </a:rPr>
                        <a:t>research</a:t>
                      </a:r>
                      <a:endParaRPr lang="en-GB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1.191482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3.291956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67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social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1.050195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2.858208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6927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finds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0.987221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2.683765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306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health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0.967211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2.630598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84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people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0.867871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2.381834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63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mental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0.830564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2.294612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46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>
                          <a:effectLst/>
                        </a:rPr>
                        <a:t>children</a:t>
                      </a:r>
                      <a:endParaRPr lang="en-GB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0.808631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2.244833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53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cognitive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0.799526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2.224487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12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solidFill>
                            <a:srgbClr val="B95517"/>
                          </a:solidFill>
                          <a:effectLst/>
                        </a:rPr>
                        <a:t>anxiety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0.790690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2.204918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51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 err="1">
                          <a:solidFill>
                            <a:srgbClr val="B95517"/>
                          </a:solidFill>
                          <a:effectLst/>
                        </a:rPr>
                        <a:t>behavior</a:t>
                      </a:r>
                      <a:endParaRPr lang="en-GB" sz="2000" b="0" dirty="0">
                        <a:solidFill>
                          <a:srgbClr val="B95517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0.773993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>
                          <a:effectLst/>
                        </a:rPr>
                        <a:t>2.168407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436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dirty="0">
                          <a:effectLst/>
                        </a:rPr>
                        <a:t>women</a:t>
                      </a:r>
                      <a:endParaRPr lang="en-GB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0.712393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000" dirty="0">
                          <a:effectLst/>
                        </a:rPr>
                        <a:t>2.038864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873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7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E1290B75-6CD1-4AC9-8C7B-F5F3CA533A24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Misclassification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6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9FC7B-6C81-4961-85C1-F4C05C9A1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032193-BA08-4C77-85AD-574D2C41B4F2}"/>
              </a:ext>
            </a:extLst>
          </p:cNvPr>
          <p:cNvSpPr/>
          <p:nvPr/>
        </p:nvSpPr>
        <p:spPr>
          <a:xfrm>
            <a:off x="1882726" y="4953391"/>
            <a:ext cx="84265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192833"/>
                </a:solidFill>
                <a:effectLst/>
                <a:latin typeface="Arial" panose="020B0604020202020204" pitchFamily="34" charset="0"/>
              </a:rPr>
              <a:t>Some people claim that psychology and astrology are very similar fields</a:t>
            </a:r>
            <a:endParaRPr lang="ru-RU" sz="2000" dirty="0">
              <a:solidFill>
                <a:srgbClr val="19283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DAFDD-BCA8-4BB8-A999-42F6680C4F76}"/>
              </a:ext>
            </a:extLst>
          </p:cNvPr>
          <p:cNvSpPr/>
          <p:nvPr/>
        </p:nvSpPr>
        <p:spPr>
          <a:xfrm>
            <a:off x="1169963" y="5658302"/>
            <a:ext cx="98520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Others think that psychology is science while astrology is a pseudoscience and they do not have any close relationship.</a:t>
            </a:r>
            <a:endParaRPr lang="ru-RU" sz="2000" dirty="0">
              <a:solidFill>
                <a:srgbClr val="1928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01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6485B-7302-499B-85B3-FCC29FA7E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42B9C5C-20B1-4321-B38C-48331492F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05951"/>
              </p:ext>
            </p:extLst>
          </p:nvPr>
        </p:nvGraphicFramePr>
        <p:xfrm>
          <a:off x="661181" y="187569"/>
          <a:ext cx="11220443" cy="61205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159">
                  <a:extLst>
                    <a:ext uri="{9D8B030D-6E8A-4147-A177-3AD203B41FA5}">
                      <a16:colId xmlns:a16="http://schemas.microsoft.com/office/drawing/2014/main" val="404331092"/>
                    </a:ext>
                  </a:extLst>
                </a:gridCol>
                <a:gridCol w="1223264">
                  <a:extLst>
                    <a:ext uri="{9D8B030D-6E8A-4147-A177-3AD203B41FA5}">
                      <a16:colId xmlns:a16="http://schemas.microsoft.com/office/drawing/2014/main" val="3282355333"/>
                    </a:ext>
                  </a:extLst>
                </a:gridCol>
                <a:gridCol w="858129">
                  <a:extLst>
                    <a:ext uri="{9D8B030D-6E8A-4147-A177-3AD203B41FA5}">
                      <a16:colId xmlns:a16="http://schemas.microsoft.com/office/drawing/2014/main" val="307887169"/>
                    </a:ext>
                  </a:extLst>
                </a:gridCol>
                <a:gridCol w="867508">
                  <a:extLst>
                    <a:ext uri="{9D8B030D-6E8A-4147-A177-3AD203B41FA5}">
                      <a16:colId xmlns:a16="http://schemas.microsoft.com/office/drawing/2014/main" val="2429176153"/>
                    </a:ext>
                  </a:extLst>
                </a:gridCol>
                <a:gridCol w="3688983">
                  <a:extLst>
                    <a:ext uri="{9D8B030D-6E8A-4147-A177-3AD203B41FA5}">
                      <a16:colId xmlns:a16="http://schemas.microsoft.com/office/drawing/2014/main" val="392953074"/>
                    </a:ext>
                  </a:extLst>
                </a:gridCol>
                <a:gridCol w="1771904">
                  <a:extLst>
                    <a:ext uri="{9D8B030D-6E8A-4147-A177-3AD203B41FA5}">
                      <a16:colId xmlns:a16="http://schemas.microsoft.com/office/drawing/2014/main" val="30249046"/>
                    </a:ext>
                  </a:extLst>
                </a:gridCol>
                <a:gridCol w="569087">
                  <a:extLst>
                    <a:ext uri="{9D8B030D-6E8A-4147-A177-3AD203B41FA5}">
                      <a16:colId xmlns:a16="http://schemas.microsoft.com/office/drawing/2014/main" val="2881631336"/>
                    </a:ext>
                  </a:extLst>
                </a:gridCol>
                <a:gridCol w="973409">
                  <a:extLst>
                    <a:ext uri="{9D8B030D-6E8A-4147-A177-3AD203B41FA5}">
                      <a16:colId xmlns:a16="http://schemas.microsoft.com/office/drawing/2014/main" val="3976504788"/>
                    </a:ext>
                  </a:extLst>
                </a:gridCol>
              </a:tblGrid>
              <a:tr h="954970"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astr_proba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psy_proba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subred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predict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text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num_comments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ups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len_text</a:t>
                      </a:r>
                      <a:endParaRPr lang="en-GB" b="1" dirty="0">
                        <a:effectLst/>
                      </a:endParaRPr>
                    </a:p>
                  </a:txBody>
                  <a:tcPr>
                    <a:solidFill>
                      <a:srgbClr val="89C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3327"/>
                  </a:ext>
                </a:extLst>
              </a:tr>
              <a:tr h="77535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0.468920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0.531080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my university paid me to study astrology hi </a:t>
                      </a:r>
                      <a:r>
                        <a:rPr lang="en-US" sz="2000" dirty="0" err="1">
                          <a:effectLst/>
                        </a:rPr>
                        <a:t>ev</a:t>
                      </a:r>
                      <a:r>
                        <a:rPr lang="en-US" sz="2000" dirty="0">
                          <a:effectLst/>
                        </a:rPr>
                        <a:t>...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68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154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039917"/>
                  </a:ext>
                </a:extLst>
              </a:tr>
              <a:tr h="50643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0.404068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0.595932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an astrological saga i am writing</a:t>
                      </a:r>
                      <a:endParaRPr lang="en-US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54394"/>
                  </a:ext>
                </a:extLst>
              </a:tr>
              <a:tr h="68931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0.393937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0.606063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future of the single european currency what wi...</a:t>
                      </a:r>
                      <a:endParaRPr lang="en-US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526930"/>
                  </a:ext>
                </a:extLst>
              </a:tr>
              <a:tr h="73621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0.487269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0.512731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trump s impeachment and the eclipses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6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836579"/>
                  </a:ext>
                </a:extLst>
              </a:tr>
              <a:tr h="7408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0.449905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0.550095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harry styles astrological profile and future a...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317002"/>
                  </a:ext>
                </a:extLst>
              </a:tr>
              <a:tr h="7506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0.468126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0.531874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 err="1">
                          <a:effectLst/>
                        </a:rPr>
                        <a:t>til</a:t>
                      </a:r>
                      <a:r>
                        <a:rPr lang="en-US" sz="2000" dirty="0">
                          <a:effectLst/>
                        </a:rPr>
                        <a:t> that mutable has that same root as mutate ...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20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17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11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68172"/>
                  </a:ext>
                </a:extLst>
              </a:tr>
              <a:tr h="95497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0.496673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0.503327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0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1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haha well at least we figured out what the thi...</a:t>
                      </a:r>
                      <a:endParaRPr lang="en-US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>
                          <a:effectLst/>
                        </a:rPr>
                        <a:t>2</a:t>
                      </a:r>
                      <a:endParaRPr lang="ru-RU" sz="20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dirty="0">
                          <a:effectLst/>
                        </a:rPr>
                        <a:t>11</a:t>
                      </a:r>
                      <a:endParaRPr lang="ru-RU" sz="2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566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743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04E19-04B9-4C3C-AF8D-50B0BC4D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F5A5D713-3F6C-4298-86D3-3D9A3372B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377941"/>
              </p:ext>
            </p:extLst>
          </p:nvPr>
        </p:nvGraphicFramePr>
        <p:xfrm>
          <a:off x="661181" y="187569"/>
          <a:ext cx="11006077" cy="62424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159">
                  <a:extLst>
                    <a:ext uri="{9D8B030D-6E8A-4147-A177-3AD203B41FA5}">
                      <a16:colId xmlns:a16="http://schemas.microsoft.com/office/drawing/2014/main" val="404331092"/>
                    </a:ext>
                  </a:extLst>
                </a:gridCol>
                <a:gridCol w="1223264">
                  <a:extLst>
                    <a:ext uri="{9D8B030D-6E8A-4147-A177-3AD203B41FA5}">
                      <a16:colId xmlns:a16="http://schemas.microsoft.com/office/drawing/2014/main" val="3282355333"/>
                    </a:ext>
                  </a:extLst>
                </a:gridCol>
                <a:gridCol w="885190">
                  <a:extLst>
                    <a:ext uri="{9D8B030D-6E8A-4147-A177-3AD203B41FA5}">
                      <a16:colId xmlns:a16="http://schemas.microsoft.com/office/drawing/2014/main" val="307887169"/>
                    </a:ext>
                  </a:extLst>
                </a:gridCol>
                <a:gridCol w="902653">
                  <a:extLst>
                    <a:ext uri="{9D8B030D-6E8A-4147-A177-3AD203B41FA5}">
                      <a16:colId xmlns:a16="http://schemas.microsoft.com/office/drawing/2014/main" val="2429176153"/>
                    </a:ext>
                  </a:extLst>
                </a:gridCol>
                <a:gridCol w="3314384">
                  <a:extLst>
                    <a:ext uri="{9D8B030D-6E8A-4147-A177-3AD203B41FA5}">
                      <a16:colId xmlns:a16="http://schemas.microsoft.com/office/drawing/2014/main" val="392953074"/>
                    </a:ext>
                  </a:extLst>
                </a:gridCol>
                <a:gridCol w="1771904">
                  <a:extLst>
                    <a:ext uri="{9D8B030D-6E8A-4147-A177-3AD203B41FA5}">
                      <a16:colId xmlns:a16="http://schemas.microsoft.com/office/drawing/2014/main" val="30249046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881631336"/>
                    </a:ext>
                  </a:extLst>
                </a:gridCol>
                <a:gridCol w="1013143">
                  <a:extLst>
                    <a:ext uri="{9D8B030D-6E8A-4147-A177-3AD203B41FA5}">
                      <a16:colId xmlns:a16="http://schemas.microsoft.com/office/drawing/2014/main" val="3976504788"/>
                    </a:ext>
                  </a:extLst>
                </a:gridCol>
              </a:tblGrid>
              <a:tr h="95497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 err="1">
                          <a:effectLst/>
                        </a:rPr>
                        <a:t>astr_proba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 err="1">
                          <a:effectLst/>
                        </a:rPr>
                        <a:t>psy_proba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 err="1">
                          <a:effectLst/>
                        </a:rPr>
                        <a:t>subred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predict</a:t>
                      </a: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text</a:t>
                      </a: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 err="1">
                          <a:effectLst/>
                        </a:rPr>
                        <a:t>num_comments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>
                          <a:effectLst/>
                        </a:rPr>
                        <a:t>ups</a:t>
                      </a: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dirty="0" err="1">
                          <a:effectLst/>
                        </a:rPr>
                        <a:t>len_text</a:t>
                      </a:r>
                      <a:endParaRPr lang="en-GB" b="1" dirty="0">
                        <a:effectLst/>
                      </a:endParaRPr>
                    </a:p>
                  </a:txBody>
                  <a:tcPr anchor="ctr">
                    <a:solidFill>
                      <a:srgbClr val="89C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3327"/>
                  </a:ext>
                </a:extLst>
              </a:tr>
              <a:tr h="77535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0.527827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0.472173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dirty="0">
                          <a:effectLst/>
                          <a:latin typeface="Arial" panose="020B0604020202020204" pitchFamily="34" charset="0"/>
                        </a:rPr>
                        <a:t>time to kill the scientific zombie that is the...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039917"/>
                  </a:ext>
                </a:extLst>
              </a:tr>
              <a:tr h="50643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0.510812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0.489188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what a friend is upset validating their feelin...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554394"/>
                  </a:ext>
                </a:extLst>
              </a:tr>
              <a:tr h="68931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0.639311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0.360689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connectedness to nature is good for us and for...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526930"/>
                  </a:ext>
                </a:extLst>
              </a:tr>
              <a:tr h="73621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0.534877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0.465123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did mayor pete s youthful face lose him votes 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836579"/>
                  </a:ext>
                </a:extLst>
              </a:tr>
              <a:tr h="7408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0.575771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0.424229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free bathrooms in starbucks cellphone location...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317002"/>
                  </a:ext>
                </a:extLst>
              </a:tr>
              <a:tr h="7506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0.552107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0.447893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are you big enough to apologize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68172"/>
                  </a:ext>
                </a:extLst>
              </a:tr>
              <a:tr h="95497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dirty="0">
                          <a:effectLst/>
                          <a:latin typeface="Arial" panose="020B0604020202020204" pitchFamily="34" charset="0"/>
                        </a:rPr>
                        <a:t>0.547903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0.452097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>
                          <a:effectLst/>
                          <a:latin typeface="Arial" panose="020B0604020202020204" pitchFamily="34" charset="0"/>
                        </a:rPr>
                        <a:t>looking at your phone at work might make you e...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>
                          <a:effectLst/>
                          <a:latin typeface="Arial" panose="020B0604020202020204" pitchFamily="34" charset="0"/>
                        </a:rPr>
                        <a:t>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dirty="0"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566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50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38425-3D45-4233-8549-7863AA36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298306-9618-4B21-8A3A-528F4779B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881" y="0"/>
            <a:ext cx="6672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6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98F0D3-066F-4875-9C2C-00CE7DC530E0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Conclusion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48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38425-3D45-4233-8549-7863AA36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0973A9-9C51-4FA5-B42A-0AA8E4F9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914401"/>
            <a:ext cx="11353800" cy="548108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B95517"/>
                </a:solidFill>
              </a:rPr>
              <a:t>820</a:t>
            </a:r>
            <a:r>
              <a:rPr lang="en-US" sz="4400" dirty="0"/>
              <a:t> new posts from two subreddits: </a:t>
            </a:r>
            <a:r>
              <a:rPr lang="en-US" sz="4400" u="sng" dirty="0">
                <a:hlinkClick r:id="rId3"/>
              </a:rPr>
              <a:t>r/psychology/</a:t>
            </a:r>
            <a:r>
              <a:rPr lang="en-US" sz="4400" dirty="0"/>
              <a:t> and </a:t>
            </a:r>
            <a:r>
              <a:rPr lang="en-US" sz="4400" u="sng" dirty="0">
                <a:hlinkClick r:id="rId4"/>
              </a:rPr>
              <a:t>r/astrology/</a:t>
            </a:r>
            <a:r>
              <a:rPr lang="en-US" sz="4400" dirty="0"/>
              <a:t> </a:t>
            </a:r>
          </a:p>
          <a:p>
            <a:pPr marL="0" indent="0">
              <a:buNone/>
            </a:pPr>
            <a:r>
              <a:rPr lang="en-US" sz="4400" dirty="0"/>
              <a:t>were classified with accuracy of </a:t>
            </a:r>
            <a:r>
              <a:rPr lang="en-US" sz="4400" dirty="0">
                <a:solidFill>
                  <a:srgbClr val="B95517"/>
                </a:solidFill>
              </a:rPr>
              <a:t>94.5 %</a:t>
            </a:r>
            <a:r>
              <a:rPr lang="en-US" sz="4400" dirty="0"/>
              <a:t>.</a:t>
            </a:r>
          </a:p>
          <a:p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Predictive </a:t>
            </a:r>
            <a:r>
              <a:rPr lang="en-US" sz="4400" dirty="0">
                <a:solidFill>
                  <a:srgbClr val="B95517"/>
                </a:solidFill>
              </a:rPr>
              <a:t>words</a:t>
            </a:r>
            <a:r>
              <a:rPr lang="en-US" sz="4400" dirty="0"/>
              <a:t> of subreddits where </a:t>
            </a:r>
          </a:p>
          <a:p>
            <a:pPr marL="0" indent="0">
              <a:buNone/>
            </a:pPr>
            <a:r>
              <a:rPr lang="en-US" sz="4400" dirty="0"/>
              <a:t>identified based on a </a:t>
            </a:r>
            <a:r>
              <a:rPr lang="en-US" sz="4400" dirty="0">
                <a:solidFill>
                  <a:srgbClr val="B95517"/>
                </a:solidFill>
              </a:rPr>
              <a:t>coefficient</a:t>
            </a:r>
            <a:r>
              <a:rPr lang="en-US" sz="4400" dirty="0"/>
              <a:t> of the model.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469060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98F0D3-066F-4875-9C2C-00CE7DC530E0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Answering the questions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49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5B85E8D-2593-41FF-8291-46B5A6BF8B2F}"/>
              </a:ext>
            </a:extLst>
          </p:cNvPr>
          <p:cNvGrpSpPr/>
          <p:nvPr/>
        </p:nvGrpSpPr>
        <p:grpSpPr>
          <a:xfrm>
            <a:off x="1501668" y="1189448"/>
            <a:ext cx="9555089" cy="5416742"/>
            <a:chOff x="1675618" y="720628"/>
            <a:chExt cx="8128000" cy="5416742"/>
          </a:xfrm>
        </p:grpSpPr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4F86E350-4501-46ED-BA7D-9A5E9D2B5801}"/>
                </a:ext>
              </a:extLst>
            </p:cNvPr>
            <p:cNvSpPr/>
            <p:nvPr/>
          </p:nvSpPr>
          <p:spPr>
            <a:xfrm>
              <a:off x="1675618" y="5245680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ED269A10-3663-4B2A-8603-C816B01F3B17}"/>
                </a:ext>
              </a:extLst>
            </p:cNvPr>
            <p:cNvSpPr/>
            <p:nvPr/>
          </p:nvSpPr>
          <p:spPr>
            <a:xfrm>
              <a:off x="1675618" y="3885922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3892B808-F40C-47D5-B218-B18CBA1BE5C4}"/>
                </a:ext>
              </a:extLst>
            </p:cNvPr>
            <p:cNvSpPr/>
            <p:nvPr/>
          </p:nvSpPr>
          <p:spPr>
            <a:xfrm>
              <a:off x="1675618" y="2526164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06D8179C-EB44-4063-8C9B-6E4046056BA7}"/>
                </a:ext>
              </a:extLst>
            </p:cNvPr>
            <p:cNvSpPr/>
            <p:nvPr/>
          </p:nvSpPr>
          <p:spPr>
            <a:xfrm>
              <a:off x="1675618" y="1166406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16428D-B7F6-48CB-9A38-FBF431791B17}"/>
                </a:ext>
              </a:extLst>
            </p:cNvPr>
            <p:cNvSpPr/>
            <p:nvPr/>
          </p:nvSpPr>
          <p:spPr>
            <a:xfrm>
              <a:off x="3788897" y="720628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>
                <a:solidFill>
                  <a:srgbClr val="B9551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C7328C-A5C9-4DF0-AF1D-CB0D3371C867}"/>
                </a:ext>
              </a:extLst>
            </p:cNvPr>
            <p:cNvSpPr/>
            <p:nvPr/>
          </p:nvSpPr>
          <p:spPr>
            <a:xfrm>
              <a:off x="1675618" y="720628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Distinguish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1089FF-7311-4D35-AD95-9B9EECCAB1D1}"/>
                </a:ext>
              </a:extLst>
            </p:cNvPr>
            <p:cNvSpPr/>
            <p:nvPr/>
          </p:nvSpPr>
          <p:spPr>
            <a:xfrm>
              <a:off x="1675618" y="1166406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Distinguish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 post about psychology and astrology based on the text?</a:t>
              </a:r>
              <a:endParaRPr lang="ru-RU" sz="28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5735A6-78EC-48E5-A98A-BBAD1DD26369}"/>
                </a:ext>
              </a:extLst>
            </p:cNvPr>
            <p:cNvSpPr/>
            <p:nvPr/>
          </p:nvSpPr>
          <p:spPr>
            <a:xfrm>
              <a:off x="3788897" y="2080386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A51DBC-1730-4DB9-A87E-4310E48827EF}"/>
                </a:ext>
              </a:extLst>
            </p:cNvPr>
            <p:cNvSpPr/>
            <p:nvPr/>
          </p:nvSpPr>
          <p:spPr>
            <a:xfrm>
              <a:off x="1675618" y="2080386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Vocabulary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0D3378-AF6E-4472-BC88-00CA152B25A0}"/>
                </a:ext>
              </a:extLst>
            </p:cNvPr>
            <p:cNvSpPr/>
            <p:nvPr/>
          </p:nvSpPr>
          <p:spPr>
            <a:xfrm>
              <a:off x="1675618" y="2526164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Do psychology and astrology have a </a:t>
              </a: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specific vocabulary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?</a:t>
              </a:r>
              <a:endParaRPr lang="ru-RU" sz="28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F104B7-5187-43BB-BC28-DDC6A00BD97A}"/>
                </a:ext>
              </a:extLst>
            </p:cNvPr>
            <p:cNvSpPr/>
            <p:nvPr/>
          </p:nvSpPr>
          <p:spPr>
            <a:xfrm>
              <a:off x="3788897" y="3440143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D8D36EE-F70C-4EFE-BBAD-4BE024AA10FD}"/>
                </a:ext>
              </a:extLst>
            </p:cNvPr>
            <p:cNvSpPr/>
            <p:nvPr/>
          </p:nvSpPr>
          <p:spPr>
            <a:xfrm>
              <a:off x="1675618" y="3440143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Community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D443E8-39BC-4512-8AB6-80BD64F9A20D}"/>
                </a:ext>
              </a:extLst>
            </p:cNvPr>
            <p:cNvSpPr/>
            <p:nvPr/>
          </p:nvSpPr>
          <p:spPr>
            <a:xfrm>
              <a:off x="1675618" y="3885922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Does the </a:t>
              </a: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activity of the community 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members in subreddits differ?</a:t>
              </a:r>
              <a:endParaRPr lang="ru-RU" sz="28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9D3611-732A-4366-8E01-91D470C82D83}"/>
                </a:ext>
              </a:extLst>
            </p:cNvPr>
            <p:cNvSpPr/>
            <p:nvPr/>
          </p:nvSpPr>
          <p:spPr>
            <a:xfrm>
              <a:off x="3788897" y="4799901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endParaRPr lang="en-US" sz="2300" b="0" i="0" kern="1200" dirty="0">
                <a:solidFill>
                  <a:srgbClr val="192833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D2FA01-9AB1-48B8-9260-694A87920343}"/>
                </a:ext>
              </a:extLst>
            </p:cNvPr>
            <p:cNvSpPr/>
            <p:nvPr/>
          </p:nvSpPr>
          <p:spPr>
            <a:xfrm>
              <a:off x="1675618" y="4799901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Scientific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67F2ADE-144F-4845-9A59-4E2E6FE41696}"/>
                </a:ext>
              </a:extLst>
            </p:cNvPr>
            <p:cNvSpPr/>
            <p:nvPr/>
          </p:nvSpPr>
          <p:spPr>
            <a:xfrm>
              <a:off x="1675618" y="5245680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Do psychological posts contain </a:t>
              </a: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scientific words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586A87B-7254-4989-9CC1-10A4773E1247}"/>
              </a:ext>
            </a:extLst>
          </p:cNvPr>
          <p:cNvSpPr/>
          <p:nvPr/>
        </p:nvSpPr>
        <p:spPr>
          <a:xfrm>
            <a:off x="3420897" y="343053"/>
            <a:ext cx="571663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solidFill>
                  <a:srgbClr val="B95517"/>
                </a:solidFill>
                <a:latin typeface="Arial" panose="020B0604020202020204" pitchFamily="34" charset="0"/>
              </a:rPr>
              <a:t>Answer the following questions:</a:t>
            </a:r>
            <a:endParaRPr lang="ru-RU" sz="2800" b="1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36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586A87B-7254-4989-9CC1-10A4773E1247}"/>
              </a:ext>
            </a:extLst>
          </p:cNvPr>
          <p:cNvSpPr/>
          <p:nvPr/>
        </p:nvSpPr>
        <p:spPr>
          <a:xfrm>
            <a:off x="4967935" y="199514"/>
            <a:ext cx="180369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solidFill>
                  <a:srgbClr val="192833"/>
                </a:solidFill>
                <a:latin typeface="Arial" panose="020B0604020202020204" pitchFamily="34" charset="0"/>
              </a:rPr>
              <a:t>Answers:</a:t>
            </a:r>
            <a:endParaRPr lang="ru-RU" sz="2800" b="1" dirty="0">
              <a:solidFill>
                <a:srgbClr val="192833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E9969C-B3D8-4479-A4F3-564FF6EA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74" y="868016"/>
            <a:ext cx="11132289" cy="55115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Is it possible to distinguish post about psychology and astrology based on the text? </a:t>
            </a:r>
            <a:r>
              <a:rPr lang="en-US" dirty="0">
                <a:solidFill>
                  <a:srgbClr val="B95517"/>
                </a:solidFill>
              </a:rPr>
              <a:t>Yes, it is. Our model classified correctly 94.5 % of new unlabeled posts.</a:t>
            </a:r>
          </a:p>
          <a:p>
            <a:r>
              <a:rPr lang="en-US" dirty="0"/>
              <a:t>Does the activity of the community members in subreddits differ? </a:t>
            </a:r>
            <a:r>
              <a:rPr lang="en-US" dirty="0">
                <a:solidFill>
                  <a:srgbClr val="B95517"/>
                </a:solidFill>
              </a:rPr>
              <a:t>Yes, it does:</a:t>
            </a:r>
          </a:p>
          <a:p>
            <a:pPr lvl="1"/>
            <a:r>
              <a:rPr lang="en-US" dirty="0">
                <a:solidFill>
                  <a:srgbClr val="B95517"/>
                </a:solidFill>
              </a:rPr>
              <a:t>1.People who write posts for an astrological subreddit prefer to use more words (and sometimes even more than 1000 words) than those who writing posts for a psychological subreddit.</a:t>
            </a:r>
          </a:p>
          <a:p>
            <a:pPr lvl="1"/>
            <a:r>
              <a:rPr lang="en-US" dirty="0">
                <a:solidFill>
                  <a:srgbClr val="B95517"/>
                </a:solidFill>
              </a:rPr>
              <a:t> 2.Astrological community writing more comments to posts than psychological.</a:t>
            </a:r>
          </a:p>
          <a:p>
            <a:pPr lvl="1"/>
            <a:r>
              <a:rPr lang="en-US" dirty="0">
                <a:solidFill>
                  <a:srgbClr val="B95517"/>
                </a:solidFill>
              </a:rPr>
              <a:t>3.Psychological community is more than astrological rates posts with ups. 4.Psychological posts were published later at night than astrological. Morning activity (from 8 to 10 </a:t>
            </a:r>
            <a:r>
              <a:rPr lang="en-US" dirty="0" err="1">
                <a:solidFill>
                  <a:srgbClr val="B95517"/>
                </a:solidFill>
              </a:rPr>
              <a:t>a.m</a:t>
            </a:r>
            <a:r>
              <a:rPr lang="en-US" dirty="0">
                <a:solidFill>
                  <a:srgbClr val="B95517"/>
                </a:solidFill>
              </a:rPr>
              <a:t>) can be seen for astrological subreddit.</a:t>
            </a:r>
          </a:p>
          <a:p>
            <a:r>
              <a:rPr lang="en-US" dirty="0"/>
              <a:t>Do psychology and astrology have a specific vocabulary? </a:t>
            </a:r>
            <a:r>
              <a:rPr lang="en-US" dirty="0">
                <a:solidFill>
                  <a:srgbClr val="B95517"/>
                </a:solidFill>
              </a:rPr>
              <a:t>Yes, they do. Specific words for Psychology: brain, </a:t>
            </a:r>
            <a:r>
              <a:rPr lang="en-US" dirty="0" err="1">
                <a:solidFill>
                  <a:srgbClr val="B95517"/>
                </a:solidFill>
              </a:rPr>
              <a:t>psychreg</a:t>
            </a:r>
            <a:r>
              <a:rPr lang="en-US" dirty="0">
                <a:solidFill>
                  <a:srgbClr val="B95517"/>
                </a:solidFill>
              </a:rPr>
              <a:t>, social, health, mental, cognitive, anxiety, behavior. Specific words for Astrology: house, sign, </a:t>
            </a:r>
            <a:r>
              <a:rPr lang="en-US" dirty="0" err="1">
                <a:solidFill>
                  <a:srgbClr val="B95517"/>
                </a:solidFill>
              </a:rPr>
              <a:t>saturn</a:t>
            </a:r>
            <a:r>
              <a:rPr lang="en-US" dirty="0">
                <a:solidFill>
                  <a:srgbClr val="B95517"/>
                </a:solidFill>
              </a:rPr>
              <a:t>, planets, </a:t>
            </a:r>
            <a:r>
              <a:rPr lang="en-US" dirty="0" err="1">
                <a:solidFill>
                  <a:srgbClr val="B95517"/>
                </a:solidFill>
              </a:rPr>
              <a:t>venus</a:t>
            </a:r>
            <a:r>
              <a:rPr lang="en-US" dirty="0">
                <a:solidFill>
                  <a:srgbClr val="B95517"/>
                </a:solidFill>
              </a:rPr>
              <a:t>, placements, mars, signs, sun.</a:t>
            </a:r>
          </a:p>
          <a:p>
            <a:r>
              <a:rPr lang="en-US" dirty="0"/>
              <a:t>Do psychological posts contain scientific words? </a:t>
            </a:r>
            <a:r>
              <a:rPr lang="en-US" dirty="0">
                <a:solidFill>
                  <a:srgbClr val="B95517"/>
                </a:solidFill>
              </a:rPr>
              <a:t>Some words are from general scientific vocabulary which distinguish psychology from astrology: study, research.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4723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48E12-67E4-44B1-AD69-46954E782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70D6CF83-A652-437E-A50B-158FADA796BE}"/>
              </a:ext>
            </a:extLst>
          </p:cNvPr>
          <p:cNvSpPr txBox="1">
            <a:spLocks/>
          </p:cNvSpPr>
          <p:nvPr/>
        </p:nvSpPr>
        <p:spPr>
          <a:xfrm>
            <a:off x="1087031" y="2791401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Questions?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32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B98745F0-D8CC-48EF-9FA5-15BA5C1EFDFD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Questions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1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5B85E8D-2593-41FF-8291-46B5A6BF8B2F}"/>
              </a:ext>
            </a:extLst>
          </p:cNvPr>
          <p:cNvGrpSpPr/>
          <p:nvPr/>
        </p:nvGrpSpPr>
        <p:grpSpPr>
          <a:xfrm>
            <a:off x="1501668" y="1189448"/>
            <a:ext cx="9555089" cy="5416742"/>
            <a:chOff x="1675618" y="720628"/>
            <a:chExt cx="8128000" cy="5416742"/>
          </a:xfrm>
        </p:grpSpPr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4F86E350-4501-46ED-BA7D-9A5E9D2B5801}"/>
                </a:ext>
              </a:extLst>
            </p:cNvPr>
            <p:cNvSpPr/>
            <p:nvPr/>
          </p:nvSpPr>
          <p:spPr>
            <a:xfrm>
              <a:off x="1675618" y="5245680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ED269A10-3663-4B2A-8603-C816B01F3B17}"/>
                </a:ext>
              </a:extLst>
            </p:cNvPr>
            <p:cNvSpPr/>
            <p:nvPr/>
          </p:nvSpPr>
          <p:spPr>
            <a:xfrm>
              <a:off x="1675618" y="3885922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3892B808-F40C-47D5-B218-B18CBA1BE5C4}"/>
                </a:ext>
              </a:extLst>
            </p:cNvPr>
            <p:cNvSpPr/>
            <p:nvPr/>
          </p:nvSpPr>
          <p:spPr>
            <a:xfrm>
              <a:off x="1675618" y="2526164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06D8179C-EB44-4063-8C9B-6E4046056BA7}"/>
                </a:ext>
              </a:extLst>
            </p:cNvPr>
            <p:cNvSpPr/>
            <p:nvPr/>
          </p:nvSpPr>
          <p:spPr>
            <a:xfrm>
              <a:off x="1675618" y="1166406"/>
              <a:ext cx="8128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16428D-B7F6-48CB-9A38-FBF431791B17}"/>
                </a:ext>
              </a:extLst>
            </p:cNvPr>
            <p:cNvSpPr/>
            <p:nvPr/>
          </p:nvSpPr>
          <p:spPr>
            <a:xfrm>
              <a:off x="3788897" y="720628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>
                <a:solidFill>
                  <a:srgbClr val="B9551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C7328C-A5C9-4DF0-AF1D-CB0D3371C867}"/>
                </a:ext>
              </a:extLst>
            </p:cNvPr>
            <p:cNvSpPr/>
            <p:nvPr/>
          </p:nvSpPr>
          <p:spPr>
            <a:xfrm>
              <a:off x="1675618" y="720628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Distinguish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1089FF-7311-4D35-AD95-9B9EECCAB1D1}"/>
                </a:ext>
              </a:extLst>
            </p:cNvPr>
            <p:cNvSpPr/>
            <p:nvPr/>
          </p:nvSpPr>
          <p:spPr>
            <a:xfrm>
              <a:off x="1675618" y="1166406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Distinguish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 post about psychology and astrology based on the text?</a:t>
              </a:r>
              <a:endParaRPr lang="ru-RU" sz="28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5735A6-78EC-48E5-A98A-BBAD1DD26369}"/>
                </a:ext>
              </a:extLst>
            </p:cNvPr>
            <p:cNvSpPr/>
            <p:nvPr/>
          </p:nvSpPr>
          <p:spPr>
            <a:xfrm>
              <a:off x="3788897" y="2080386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A51DBC-1730-4DB9-A87E-4310E48827EF}"/>
                </a:ext>
              </a:extLst>
            </p:cNvPr>
            <p:cNvSpPr/>
            <p:nvPr/>
          </p:nvSpPr>
          <p:spPr>
            <a:xfrm>
              <a:off x="1675618" y="2080386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Vocabulary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0D3378-AF6E-4472-BC88-00CA152B25A0}"/>
                </a:ext>
              </a:extLst>
            </p:cNvPr>
            <p:cNvSpPr/>
            <p:nvPr/>
          </p:nvSpPr>
          <p:spPr>
            <a:xfrm>
              <a:off x="1675618" y="2526164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Do psychology and astrology have a </a:t>
              </a: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specific vocabulary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?</a:t>
              </a:r>
              <a:endParaRPr lang="ru-RU" sz="28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F104B7-5187-43BB-BC28-DDC6A00BD97A}"/>
                </a:ext>
              </a:extLst>
            </p:cNvPr>
            <p:cNvSpPr/>
            <p:nvPr/>
          </p:nvSpPr>
          <p:spPr>
            <a:xfrm>
              <a:off x="3788897" y="3440143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23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D8D36EE-F70C-4EFE-BBAD-4BE024AA10FD}"/>
                </a:ext>
              </a:extLst>
            </p:cNvPr>
            <p:cNvSpPr/>
            <p:nvPr/>
          </p:nvSpPr>
          <p:spPr>
            <a:xfrm>
              <a:off x="1675618" y="3440143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Community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D443E8-39BC-4512-8AB6-80BD64F9A20D}"/>
                </a:ext>
              </a:extLst>
            </p:cNvPr>
            <p:cNvSpPr/>
            <p:nvPr/>
          </p:nvSpPr>
          <p:spPr>
            <a:xfrm>
              <a:off x="1675618" y="3885922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Does the </a:t>
              </a: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activity of the community 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members in subreddits differ?</a:t>
              </a:r>
              <a:endParaRPr lang="ru-RU" sz="28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9D3611-732A-4366-8E01-91D470C82D83}"/>
                </a:ext>
              </a:extLst>
            </p:cNvPr>
            <p:cNvSpPr/>
            <p:nvPr/>
          </p:nvSpPr>
          <p:spPr>
            <a:xfrm>
              <a:off x="3788897" y="4799901"/>
              <a:ext cx="6014720" cy="445778"/>
            </a:xfrm>
            <a:custGeom>
              <a:avLst/>
              <a:gdLst>
                <a:gd name="connsiteX0" fmla="*/ 0 w 6014720"/>
                <a:gd name="connsiteY0" fmla="*/ 0 h 445778"/>
                <a:gd name="connsiteX1" fmla="*/ 6014720 w 6014720"/>
                <a:gd name="connsiteY1" fmla="*/ 0 h 445778"/>
                <a:gd name="connsiteX2" fmla="*/ 6014720 w 6014720"/>
                <a:gd name="connsiteY2" fmla="*/ 445778 h 445778"/>
                <a:gd name="connsiteX3" fmla="*/ 0 w 6014720"/>
                <a:gd name="connsiteY3" fmla="*/ 445778 h 445778"/>
                <a:gd name="connsiteX4" fmla="*/ 0 w 6014720"/>
                <a:gd name="connsiteY4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445778">
                  <a:moveTo>
                    <a:pt x="0" y="0"/>
                  </a:moveTo>
                  <a:lnTo>
                    <a:pt x="6014720" y="0"/>
                  </a:lnTo>
                  <a:lnTo>
                    <a:pt x="6014720" y="445778"/>
                  </a:lnTo>
                  <a:lnTo>
                    <a:pt x="0" y="4457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815" tIns="43815" rIns="43815" bIns="43815" numCol="1" spcCol="1270" anchor="b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endParaRPr lang="en-US" sz="2300" b="0" i="0" kern="1200" dirty="0">
                <a:solidFill>
                  <a:srgbClr val="192833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D2FA01-9AB1-48B8-9260-694A87920343}"/>
                </a:ext>
              </a:extLst>
            </p:cNvPr>
            <p:cNvSpPr/>
            <p:nvPr/>
          </p:nvSpPr>
          <p:spPr>
            <a:xfrm>
              <a:off x="1675618" y="4799901"/>
              <a:ext cx="2113280" cy="445778"/>
            </a:xfrm>
            <a:custGeom>
              <a:avLst/>
              <a:gdLst>
                <a:gd name="connsiteX0" fmla="*/ 74311 w 2113280"/>
                <a:gd name="connsiteY0" fmla="*/ 0 h 445778"/>
                <a:gd name="connsiteX1" fmla="*/ 2038969 w 2113280"/>
                <a:gd name="connsiteY1" fmla="*/ 0 h 445778"/>
                <a:gd name="connsiteX2" fmla="*/ 2113280 w 2113280"/>
                <a:gd name="connsiteY2" fmla="*/ 74311 h 445778"/>
                <a:gd name="connsiteX3" fmla="*/ 2113280 w 2113280"/>
                <a:gd name="connsiteY3" fmla="*/ 445778 h 445778"/>
                <a:gd name="connsiteX4" fmla="*/ 2113280 w 2113280"/>
                <a:gd name="connsiteY4" fmla="*/ 445778 h 445778"/>
                <a:gd name="connsiteX5" fmla="*/ 0 w 2113280"/>
                <a:gd name="connsiteY5" fmla="*/ 445778 h 445778"/>
                <a:gd name="connsiteX6" fmla="*/ 0 w 2113280"/>
                <a:gd name="connsiteY6" fmla="*/ 445778 h 445778"/>
                <a:gd name="connsiteX7" fmla="*/ 0 w 2113280"/>
                <a:gd name="connsiteY7" fmla="*/ 74311 h 445778"/>
                <a:gd name="connsiteX8" fmla="*/ 74311 w 2113280"/>
                <a:gd name="connsiteY8" fmla="*/ 0 h 4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445778">
                  <a:moveTo>
                    <a:pt x="74311" y="0"/>
                  </a:moveTo>
                  <a:lnTo>
                    <a:pt x="2038969" y="0"/>
                  </a:lnTo>
                  <a:cubicBezTo>
                    <a:pt x="2080010" y="0"/>
                    <a:pt x="2113280" y="33270"/>
                    <a:pt x="2113280" y="74311"/>
                  </a:cubicBezTo>
                  <a:lnTo>
                    <a:pt x="2113280" y="445778"/>
                  </a:lnTo>
                  <a:lnTo>
                    <a:pt x="2113280" y="445778"/>
                  </a:lnTo>
                  <a:lnTo>
                    <a:pt x="0" y="445778"/>
                  </a:lnTo>
                  <a:lnTo>
                    <a:pt x="0" y="445778"/>
                  </a:lnTo>
                  <a:lnTo>
                    <a:pt x="0" y="74311"/>
                  </a:lnTo>
                  <a:cubicBezTo>
                    <a:pt x="0" y="33270"/>
                    <a:pt x="33270" y="0"/>
                    <a:pt x="74311" y="0"/>
                  </a:cubicBezTo>
                  <a:close/>
                </a:path>
              </a:pathLst>
            </a:custGeom>
            <a:solidFill>
              <a:srgbClr val="89C6C5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580" tIns="65580" rIns="65580" bIns="4381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i="0" kern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Scientific</a:t>
              </a:r>
              <a:endParaRPr lang="ru-RU" sz="2300" kern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67F2ADE-144F-4845-9A59-4E2E6FE41696}"/>
                </a:ext>
              </a:extLst>
            </p:cNvPr>
            <p:cNvSpPr/>
            <p:nvPr/>
          </p:nvSpPr>
          <p:spPr>
            <a:xfrm>
              <a:off x="1675618" y="5245680"/>
              <a:ext cx="8128000" cy="891690"/>
            </a:xfrm>
            <a:custGeom>
              <a:avLst/>
              <a:gdLst>
                <a:gd name="connsiteX0" fmla="*/ 0 w 8128000"/>
                <a:gd name="connsiteY0" fmla="*/ 0 h 891690"/>
                <a:gd name="connsiteX1" fmla="*/ 8128000 w 8128000"/>
                <a:gd name="connsiteY1" fmla="*/ 0 h 891690"/>
                <a:gd name="connsiteX2" fmla="*/ 8128000 w 8128000"/>
                <a:gd name="connsiteY2" fmla="*/ 891690 h 891690"/>
                <a:gd name="connsiteX3" fmla="*/ 0 w 8128000"/>
                <a:gd name="connsiteY3" fmla="*/ 891690 h 891690"/>
                <a:gd name="connsiteX4" fmla="*/ 0 w 8128000"/>
                <a:gd name="connsiteY4" fmla="*/ 0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891690">
                  <a:moveTo>
                    <a:pt x="0" y="0"/>
                  </a:moveTo>
                  <a:lnTo>
                    <a:pt x="8128000" y="0"/>
                  </a:lnTo>
                  <a:lnTo>
                    <a:pt x="8128000" y="891690"/>
                  </a:lnTo>
                  <a:lnTo>
                    <a:pt x="0" y="8916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Do psychological posts contain </a:t>
              </a:r>
              <a:r>
                <a:rPr lang="en-US" sz="2800" b="1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scientific words</a:t>
              </a:r>
              <a:r>
                <a:rPr lang="en-US" sz="2800" b="0" i="0" kern="1200" dirty="0">
                  <a:solidFill>
                    <a:srgbClr val="192833"/>
                  </a:solidFill>
                  <a:effectLst/>
                  <a:latin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586A87B-7254-4989-9CC1-10A4773E1247}"/>
              </a:ext>
            </a:extLst>
          </p:cNvPr>
          <p:cNvSpPr/>
          <p:nvPr/>
        </p:nvSpPr>
        <p:spPr>
          <a:xfrm>
            <a:off x="3420897" y="343053"/>
            <a:ext cx="571663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solidFill>
                  <a:srgbClr val="B95517"/>
                </a:solidFill>
                <a:latin typeface="Arial" panose="020B0604020202020204" pitchFamily="34" charset="0"/>
              </a:rPr>
              <a:t>Answer the following questions:</a:t>
            </a:r>
            <a:endParaRPr lang="ru-RU" sz="2800" b="1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9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51328BA-2758-4FC3-9FAC-C7627CFA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B95517"/>
                </a:solidFill>
              </a:rPr>
              <a:t>Evaluation of success</a:t>
            </a:r>
            <a:endParaRPr lang="ru-RU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4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D1C-C9DA-4D45-9A7F-A3B98E6E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8D591A-4D04-49EC-A785-2DF94A95E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6"/>
          <a:stretch/>
        </p:blipFill>
        <p:spPr>
          <a:xfrm>
            <a:off x="1233707" y="937540"/>
            <a:ext cx="9724586" cy="12078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DC0867-BAF8-4550-98E9-3179FC375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712" y="2299329"/>
            <a:ext cx="7094576" cy="1161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A85C27-DE74-4E11-803F-1BC81B1F0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973" y="3674232"/>
            <a:ext cx="8036311" cy="1344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CC489E-942D-46C5-91BD-CF53366B6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432" y="5158709"/>
            <a:ext cx="7181391" cy="138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B97AA8-070A-46E4-ACFF-80215765EEDB}"/>
              </a:ext>
            </a:extLst>
          </p:cNvPr>
          <p:cNvSpPr txBox="1"/>
          <p:nvPr/>
        </p:nvSpPr>
        <p:spPr>
          <a:xfrm>
            <a:off x="4570520" y="-28451"/>
            <a:ext cx="3301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B95517"/>
                </a:solidFill>
              </a:rPr>
              <a:t>Evaluation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38425-3D45-4233-8549-7863AA36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CF7FC6FD-7462-4E77-94F4-77EC03F05FCE}"/>
              </a:ext>
            </a:extLst>
          </p:cNvPr>
          <p:cNvSpPr txBox="1">
            <a:spLocks/>
          </p:cNvSpPr>
          <p:nvPr/>
        </p:nvSpPr>
        <p:spPr>
          <a:xfrm>
            <a:off x="831850" y="3535680"/>
            <a:ext cx="10515600" cy="10267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B95517"/>
                </a:solidFill>
              </a:rPr>
              <a:t>Exploratory Data Analysis</a:t>
            </a:r>
            <a:endParaRPr lang="ru-RU" sz="5400" dirty="0">
              <a:solidFill>
                <a:srgbClr val="B955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4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38425-3D45-4233-8549-7863AA36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4DA437-48A0-46E7-B9C8-5BC4D7F74FDE}"/>
              </a:ext>
            </a:extLst>
          </p:cNvPr>
          <p:cNvSpPr/>
          <p:nvPr/>
        </p:nvSpPr>
        <p:spPr>
          <a:xfrm>
            <a:off x="1174652" y="409527"/>
            <a:ext cx="9842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192833"/>
                </a:solidFill>
                <a:effectLst/>
                <a:latin typeface="Arial" panose="020B0604020202020204" pitchFamily="34" charset="0"/>
              </a:rPr>
              <a:t>Posts in the dataset were published between </a:t>
            </a:r>
          </a:p>
          <a:p>
            <a:pPr algn="ctr"/>
            <a:r>
              <a:rPr lang="en-US" sz="2400" b="0" i="0" dirty="0">
                <a:solidFill>
                  <a:srgbClr val="B95517"/>
                </a:solidFill>
                <a:effectLst/>
                <a:latin typeface="Arial" panose="020B0604020202020204" pitchFamily="34" charset="0"/>
              </a:rPr>
              <a:t>2020-05-13 21:05:19 </a:t>
            </a:r>
            <a:r>
              <a:rPr lang="en-US" sz="2400" b="0" i="0" dirty="0">
                <a:solidFill>
                  <a:srgbClr val="192833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sz="2400" b="0" i="0" dirty="0">
                <a:solidFill>
                  <a:srgbClr val="B95517"/>
                </a:solidFill>
                <a:effectLst/>
                <a:latin typeface="Arial" panose="020B0604020202020204" pitchFamily="34" charset="0"/>
              </a:rPr>
              <a:t>2020-02-28 05:16:12.</a:t>
            </a:r>
            <a:endParaRPr lang="ru-RU" sz="2400" dirty="0">
              <a:solidFill>
                <a:srgbClr val="B9551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81945-29D3-400B-A8E0-692A4B066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07" y="1240524"/>
            <a:ext cx="8628185" cy="542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6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AF4F-FF0C-4634-BC95-A106BCA6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81F95-4CDF-47BE-BC55-F78625D2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58" y="4990575"/>
            <a:ext cx="7156303" cy="16148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EE7267-F77F-4318-8841-E455D071A794}"/>
              </a:ext>
            </a:extLst>
          </p:cNvPr>
          <p:cNvSpPr/>
          <p:nvPr/>
        </p:nvSpPr>
        <p:spPr>
          <a:xfrm>
            <a:off x="2926079" y="107505"/>
            <a:ext cx="7061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192833"/>
                </a:solidFill>
                <a:effectLst/>
                <a:latin typeface="Arial" panose="020B0604020202020204" pitchFamily="34" charset="0"/>
              </a:rPr>
              <a:t>Astrology subreddit's posts have significantly more words than Psychology.</a:t>
            </a:r>
            <a:endParaRPr lang="ru-RU" sz="2400" dirty="0">
              <a:solidFill>
                <a:srgbClr val="192833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BCB37A3-9929-4A79-9A25-714B03DDED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5"/>
          <a:stretch/>
        </p:blipFill>
        <p:spPr>
          <a:xfrm>
            <a:off x="1719694" y="1221448"/>
            <a:ext cx="8268367" cy="36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8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880</Words>
  <Application>Microsoft Office PowerPoint</Application>
  <PresentationFormat>Widescreen</PresentationFormat>
  <Paragraphs>310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Evaluation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Апрель Ка</dc:creator>
  <cp:lastModifiedBy>Апрель Ка</cp:lastModifiedBy>
  <cp:revision>11</cp:revision>
  <dcterms:created xsi:type="dcterms:W3CDTF">2020-05-17T19:48:47Z</dcterms:created>
  <dcterms:modified xsi:type="dcterms:W3CDTF">2020-05-17T21:13:47Z</dcterms:modified>
</cp:coreProperties>
</file>